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9" r:id="rId5"/>
    <p:sldId id="266" r:id="rId6"/>
    <p:sldId id="269" r:id="rId7"/>
    <p:sldId id="260" r:id="rId8"/>
    <p:sldId id="268" r:id="rId9"/>
    <p:sldId id="262" r:id="rId10"/>
    <p:sldId id="264" r:id="rId11"/>
    <p:sldId id="265" r:id="rId12"/>
    <p:sldId id="257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B918944-CC37-463C-817A-8C6AE0A29831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8899144-1B14-4B3E-93FB-F40E846D8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Элементарные частицы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ru-RU" dirty="0" smtClean="0"/>
              <a:t>Адроны - мезоны</a:t>
            </a:r>
            <a:endParaRPr lang="ru-RU" dirty="0"/>
          </a:p>
        </p:txBody>
      </p:sp>
      <p:pic>
        <p:nvPicPr>
          <p:cNvPr id="3074" name="Picture 2" descr="https://cloud.prezentacii.org/18/08/70413/images/screen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7056784" cy="529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53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ru-RU" dirty="0" smtClean="0"/>
              <a:t>Адроны - барионы</a:t>
            </a:r>
            <a:endParaRPr lang="ru-RU" dirty="0"/>
          </a:p>
        </p:txBody>
      </p:sp>
      <p:pic>
        <p:nvPicPr>
          <p:cNvPr id="2052" name="Picture 4" descr="https://cloud.prezentacii.org/18/08/70413/images/screen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03374"/>
            <a:ext cx="7128792" cy="534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4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3999" cy="7791604"/>
        </p:xfrm>
        <a:graphic>
          <a:graphicData uri="http://schemas.openxmlformats.org/drawingml/2006/table">
            <a:tbl>
              <a:tblPr/>
              <a:tblGrid>
                <a:gridCol w="783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30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0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06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06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03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898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985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02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310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446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5440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5440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34980">
                <a:tc gridSpan="16">
                  <a:txBody>
                    <a:bodyPr/>
                    <a:lstStyle/>
                    <a:p>
                      <a:pPr algn="ctr"/>
                      <a:r>
                        <a:rPr lang="ru-RU" sz="600" b="1" cap="all" spc="250" dirty="0"/>
                        <a:t>таблица элементарных частиц</a:t>
                      </a:r>
                      <a:endParaRPr lang="ru-RU" sz="6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D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82">
                <a:tc rowSpan="2" gridSpan="4">
                  <a:txBody>
                    <a:bodyPr/>
                    <a:lstStyle/>
                    <a:p>
                      <a:pPr algn="ctr"/>
                      <a:r>
                        <a:rPr lang="ru-RU" sz="1800" spc="600" dirty="0"/>
                        <a:t>Частица</a:t>
                      </a:r>
                      <a:endParaRPr lang="ru-RU" sz="18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Символ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Масса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Время</a:t>
                      </a:r>
                    </a:p>
                    <a:p>
                      <a:pPr algn="ctr"/>
                      <a:r>
                        <a:rPr lang="ru-RU" sz="900" dirty="0"/>
                        <a:t>жизни,</a:t>
                      </a:r>
                    </a:p>
                    <a:p>
                      <a:pPr algn="ctr"/>
                      <a:r>
                        <a:rPr lang="ru-RU" sz="900" dirty="0"/>
                        <a:t> </a:t>
                      </a:r>
                      <a:r>
                        <a:rPr lang="ru-RU" sz="900" i="1" dirty="0"/>
                        <a:t>с</a:t>
                      </a:r>
                      <a:endParaRPr lang="ru-RU" sz="9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Спин,</a:t>
                      </a:r>
                    </a:p>
                    <a:p>
                      <a:pPr algn="ctr"/>
                      <a:r>
                        <a:rPr lang="en-US" sz="900" i="1" dirty="0"/>
                        <a:t>ħ</a:t>
                      </a:r>
                      <a:endParaRPr lang="en-US" sz="9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/>
                        <a:t>Заряды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/>
                        <a:t>Изоспин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/>
                        <a:t>Стран</a:t>
                      </a:r>
                    </a:p>
                    <a:p>
                      <a:pPr algn="ctr"/>
                      <a:r>
                        <a:rPr lang="ru-RU" sz="900"/>
                        <a:t>ность,</a:t>
                      </a:r>
                    </a:p>
                    <a:p>
                      <a:pPr algn="ctr"/>
                      <a:r>
                        <a:rPr lang="ru-RU" sz="900"/>
                        <a:t> </a:t>
                      </a:r>
                      <a:r>
                        <a:rPr lang="en-US" sz="900" i="1"/>
                        <a:t>S</a:t>
                      </a:r>
                      <a:endParaRPr lang="en-US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/>
                        <a:t>Преобладающая</a:t>
                      </a:r>
                    </a:p>
                    <a:p>
                      <a:pPr algn="ctr"/>
                      <a:r>
                        <a:rPr lang="ru-RU" sz="900"/>
                        <a:t>схема распада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58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МэВ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 dirty="0"/>
                        <a:t>m</a:t>
                      </a:r>
                      <a:r>
                        <a:rPr lang="en-US" sz="900" i="1" baseline="-25000" dirty="0"/>
                        <a:t>e</a:t>
                      </a:r>
                      <a:endParaRPr lang="en-US" sz="9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/>
                        <a:t>Q</a:t>
                      </a:r>
                      <a:endParaRPr lang="en-US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 dirty="0"/>
                        <a:t>L</a:t>
                      </a:r>
                      <a:endParaRPr lang="en-US" sz="9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/>
                        <a:t>B</a:t>
                      </a:r>
                      <a:endParaRPr lang="en-US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/>
                        <a:t>I</a:t>
                      </a:r>
                      <a:endParaRPr lang="en-US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/>
                        <a:t>I</a:t>
                      </a:r>
                      <a:r>
                        <a:rPr lang="en-US" sz="900" i="1" baseline="-25000"/>
                        <a:t>Z</a:t>
                      </a:r>
                      <a:endParaRPr lang="en-US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58">
                <a:tc gridSpan="4">
                  <a:txBody>
                    <a:bodyPr/>
                    <a:lstStyle/>
                    <a:p>
                      <a:pPr algn="ctr"/>
                      <a:r>
                        <a:rPr lang="ru-RU" sz="400"/>
                        <a:t>Фотон</a:t>
                      </a:r>
                      <a:endParaRPr lang="ru-RU" sz="6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900"/>
                        <a:t>γ</a:t>
                      </a:r>
                    </a:p>
                  </a:txBody>
                  <a:tcPr marL="21465" marR="21465" marT="14310" marB="1431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latin typeface="Times New Roman"/>
                          <a:sym typeface="Symbol"/>
                        </a:rPr>
                        <a:t>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274">
                <a:tc rowSpan="4" gridSpan="3"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Л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Е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П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Т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О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Н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Ы</a:t>
                      </a:r>
                      <a:endParaRPr lang="ru-RU" sz="14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Нейтрино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     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/>
                          <a:sym typeface="Symbol"/>
                        </a:rPr>
                        <a:t></a:t>
                      </a:r>
                      <a:endParaRPr lang="ru-RU" sz="9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274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Электрон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e</a:t>
                      </a:r>
                      <a:r>
                        <a:rPr lang="en-US" sz="1400" baseline="30000" dirty="0"/>
                        <a:t>–</a:t>
                      </a:r>
                      <a:r>
                        <a:rPr lang="en-US" sz="1400" dirty="0"/>
                        <a:t>     </a:t>
                      </a:r>
                      <a:r>
                        <a:rPr lang="en-US" sz="1400" i="1" dirty="0"/>
                        <a:t>e</a:t>
                      </a:r>
                      <a:r>
                        <a:rPr lang="en-US" sz="1400" baseline="30000" dirty="0"/>
                        <a:t>+</a:t>
                      </a:r>
                      <a:endParaRPr lang="en-US" sz="14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0,511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latin typeface="Times New Roman"/>
                          <a:sym typeface="Symbol"/>
                        </a:rPr>
                        <a:t>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74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Мюон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Times New Roman"/>
                          <a:sym typeface="Symbol"/>
                        </a:rPr>
                        <a:t></a:t>
                      </a:r>
                      <a:r>
                        <a:rPr lang="ru-RU" sz="1400" baseline="30000"/>
                        <a:t>–</a:t>
                      </a:r>
                      <a:r>
                        <a:rPr lang="ru-RU" sz="1400"/>
                        <a:t>    </a:t>
                      </a:r>
                      <a:r>
                        <a:rPr lang="ru-RU" sz="1400">
                          <a:latin typeface="Times New Roman"/>
                          <a:sym typeface="Symbol"/>
                        </a:rPr>
                        <a:t></a:t>
                      </a:r>
                      <a:r>
                        <a:rPr lang="ru-RU" sz="1400" baseline="30000"/>
                        <a:t>+</a:t>
                      </a:r>
                      <a:endParaRPr lang="ru-RU" sz="14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105,66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206,77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2,2·10</a:t>
                      </a:r>
                      <a:r>
                        <a:rPr lang="ru-RU" sz="900" baseline="30000"/>
                        <a:t>–6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/>
                          <a:sym typeface="Symbol"/>
                        </a:rPr>
                        <a:t></a:t>
                      </a:r>
                      <a:r>
                        <a:rPr lang="en-US" sz="1400" baseline="30000" dirty="0"/>
                        <a:t>–</a:t>
                      </a:r>
                      <a:r>
                        <a:rPr lang="en-US" sz="1400" dirty="0"/>
                        <a:t>→ </a:t>
                      </a:r>
                      <a:r>
                        <a:rPr lang="en-US" sz="1400" i="1" dirty="0"/>
                        <a:t>e</a:t>
                      </a:r>
                      <a:r>
                        <a:rPr lang="en-US" sz="1400" baseline="30000" dirty="0"/>
                        <a:t>–</a:t>
                      </a:r>
                      <a:r>
                        <a:rPr lang="en-US" sz="1400" dirty="0"/>
                        <a:t> +  +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274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Тау-лептон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/>
                        <a:t>τ</a:t>
                      </a:r>
                      <a:r>
                        <a:rPr lang="el-GR" sz="1400" baseline="30000"/>
                        <a:t>–</a:t>
                      </a:r>
                      <a:r>
                        <a:rPr lang="el-GR" sz="1400"/>
                        <a:t>     τ</a:t>
                      </a:r>
                      <a:r>
                        <a:rPr lang="el-GR" sz="1400" baseline="30000"/>
                        <a:t>+</a:t>
                      </a:r>
                      <a:endParaRPr lang="el-GR" sz="14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1782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3490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3,5·10</a:t>
                      </a:r>
                      <a:r>
                        <a:rPr lang="ru-RU" sz="900" baseline="30000"/>
                        <a:t>–12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τ</a:t>
                      </a:r>
                      <a:r>
                        <a:rPr lang="el-GR" sz="1400" baseline="30000" dirty="0"/>
                        <a:t>–</a:t>
                      </a:r>
                      <a:r>
                        <a:rPr lang="el-GR" sz="1400" dirty="0"/>
                        <a:t> → </a:t>
                      </a:r>
                      <a:r>
                        <a:rPr lang="el-GR" sz="1400" dirty="0">
                          <a:latin typeface="Times New Roman"/>
                          <a:sym typeface="Symbol"/>
                        </a:rPr>
                        <a:t></a:t>
                      </a:r>
                      <a:r>
                        <a:rPr lang="el-GR" sz="1400" baseline="30000" dirty="0"/>
                        <a:t>–</a:t>
                      </a:r>
                      <a:r>
                        <a:rPr lang="el-GR" sz="1400" dirty="0"/>
                        <a:t> +  +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274">
                <a:tc rowSpan="14">
                  <a:txBody>
                    <a:bodyPr/>
                    <a:lstStyle/>
                    <a:p>
                      <a:pPr algn="ctr"/>
                      <a:r>
                        <a:rPr lang="ru-RU" sz="1400" b="1"/>
                        <a:t>А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Д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Р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О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Н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Ы</a:t>
                      </a:r>
                      <a:endParaRPr lang="ru-RU" sz="14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519"/>
                    </a:solidFill>
                  </a:tcPr>
                </a:tc>
                <a:tc rowSpan="5" gridSpan="2"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М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Е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З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О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Н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b="1" dirty="0"/>
                        <a:t>Ы</a:t>
                      </a:r>
                      <a:endParaRPr lang="ru-RU" sz="14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Пи-мезоны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ru-RU" sz="1400" baseline="30000"/>
                        <a:t>–</a:t>
                      </a:r>
                      <a:r>
                        <a:rPr lang="ru-RU" sz="1400"/>
                        <a:t>    </a:t>
                      </a:r>
                      <a:r>
                        <a:rPr lang="ru-RU" sz="140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ru-RU" sz="1400" baseline="30000"/>
                        <a:t>+</a:t>
                      </a:r>
                      <a:endParaRPr lang="ru-RU" sz="14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139,6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273,2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2,55·10</a:t>
                      </a:r>
                      <a:r>
                        <a:rPr lang="ru-RU" sz="900" baseline="30000"/>
                        <a:t>–18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ru-RU" sz="1400" baseline="30000" dirty="0"/>
                        <a:t>–</a:t>
                      </a:r>
                      <a:r>
                        <a:rPr lang="ru-RU" sz="1400" dirty="0"/>
                        <a:t>→ </a:t>
                      </a:r>
                      <a:r>
                        <a:rPr lang="ru-RU" sz="1400" dirty="0">
                          <a:latin typeface="Times New Roman"/>
                          <a:sym typeface="Symbol"/>
                        </a:rPr>
                        <a:t></a:t>
                      </a:r>
                      <a:r>
                        <a:rPr lang="ru-RU" sz="1400" baseline="30000" dirty="0"/>
                        <a:t>–</a:t>
                      </a:r>
                      <a:r>
                        <a:rPr lang="ru-RU" sz="1400" dirty="0"/>
                        <a:t> +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ru-RU" sz="1400" baseline="30000"/>
                        <a:t>0</a:t>
                      </a:r>
                      <a:endParaRPr lang="ru-RU" sz="14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135,0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264,2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2·10</a:t>
                      </a:r>
                      <a:r>
                        <a:rPr lang="ru-RU" sz="900" baseline="30000" dirty="0"/>
                        <a:t>–16</a:t>
                      </a:r>
                      <a:endParaRPr lang="ru-RU" sz="9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el-GR" sz="1400" baseline="30000"/>
                        <a:t>0</a:t>
                      </a:r>
                      <a:r>
                        <a:rPr lang="el-GR" sz="1400"/>
                        <a:t>→ 2γ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Ка-мезоны</a:t>
                      </a:r>
                      <a:endParaRPr lang="ru-RU" sz="14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  </a:t>
                      </a:r>
                    </a:p>
                  </a:txBody>
                  <a:tcPr marL="21465" marR="21465" marT="14310" marB="1431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493,8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966,3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1,23·10</a:t>
                      </a:r>
                      <a:r>
                        <a:rPr lang="ru-RU" sz="900" baseline="30000"/>
                        <a:t>–8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→ </a:t>
                      </a:r>
                      <a:r>
                        <a:rPr lang="en-US" sz="1400">
                          <a:latin typeface="Times New Roman"/>
                          <a:sym typeface="Symbol"/>
                        </a:rPr>
                        <a:t></a:t>
                      </a:r>
                      <a:r>
                        <a:rPr lang="en-US" sz="1400" baseline="30000"/>
                        <a:t>–</a:t>
                      </a:r>
                      <a:r>
                        <a:rPr lang="en-US" sz="1400"/>
                        <a:t> + </a:t>
                      </a:r>
                    </a:p>
                  </a:txBody>
                  <a:tcPr marL="21465" marR="21465" marT="14310" marB="1431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   </a:t>
                      </a:r>
                    </a:p>
                  </a:txBody>
                  <a:tcPr marL="21465" marR="21465" marT="14310" marB="1431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498,0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974,5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10</a:t>
                      </a:r>
                      <a:r>
                        <a:rPr lang="ru-RU" sz="900" baseline="30000"/>
                        <a:t>–10</a:t>
                      </a:r>
                      <a:r>
                        <a:rPr lang="ru-RU" sz="900"/>
                        <a:t>÷10</a:t>
                      </a:r>
                      <a:r>
                        <a:rPr lang="ru-RU" sz="900" baseline="30000"/>
                        <a:t>–8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→ </a:t>
                      </a:r>
                      <a:r>
                        <a:rPr lang="en-US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en-US" sz="1400" baseline="30000" dirty="0"/>
                        <a:t>–</a:t>
                      </a:r>
                      <a:r>
                        <a:rPr lang="en-US" sz="1400" dirty="0"/>
                        <a:t>+</a:t>
                      </a:r>
                      <a:r>
                        <a:rPr lang="en-US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en-US" sz="1400" baseline="30000" dirty="0"/>
                        <a:t>+</a:t>
                      </a:r>
                      <a:r>
                        <a:rPr lang="en-US" sz="1400" dirty="0"/>
                        <a:t>, (2÷3)</a:t>
                      </a:r>
                      <a:r>
                        <a:rPr lang="en-US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en-US" sz="1400" baseline="30000" dirty="0"/>
                        <a:t>0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en-US" sz="1400" dirty="0"/>
                        <a:t> +</a:t>
                      </a:r>
                      <a:r>
                        <a:rPr lang="en-US" sz="1400" i="1" dirty="0"/>
                        <a:t> e +</a:t>
                      </a:r>
                      <a:endParaRPr lang="en-US" sz="14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7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Эта-мезон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/>
                        <a:t>η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548,8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1074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2,4·10</a:t>
                      </a:r>
                      <a:r>
                        <a:rPr lang="ru-RU" sz="900" baseline="30000"/>
                        <a:t>–19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η → 2γ, 3</a:t>
                      </a:r>
                      <a:r>
                        <a:rPr lang="el-GR" sz="140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el-GR" sz="1400" baseline="30000"/>
                        <a:t>0</a:t>
                      </a:r>
                      <a:endParaRPr lang="el-GR" sz="14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B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ru-RU" sz="1400" b="1"/>
                        <a:t>Б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А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Р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И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О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Н</a:t>
                      </a:r>
                      <a:endParaRPr lang="ru-RU" sz="1400"/>
                    </a:p>
                    <a:p>
                      <a:pPr algn="ctr"/>
                      <a:r>
                        <a:rPr lang="ru-RU" sz="1400" b="1"/>
                        <a:t>Ы</a:t>
                      </a:r>
                      <a:endParaRPr lang="ru-RU" sz="14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н</a:t>
                      </a:r>
                    </a:p>
                    <a:p>
                      <a:pPr marL="71755" marR="71755"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у</a:t>
                      </a:r>
                    </a:p>
                    <a:p>
                      <a:pPr marL="71755" marR="71755"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к</a:t>
                      </a:r>
                    </a:p>
                    <a:p>
                      <a:pPr marL="71755" marR="71755"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л</a:t>
                      </a:r>
                    </a:p>
                    <a:p>
                      <a:pPr marL="71755" marR="71755"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</a:t>
                      </a:r>
                    </a:p>
                    <a:p>
                      <a:pPr marL="71755" marR="71755"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н</a:t>
                      </a:r>
                    </a:p>
                    <a:p>
                      <a:pPr marL="71755" marR="71755"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ы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00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Протон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     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938,26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1836,1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latin typeface="Times New Roman"/>
                          <a:sym typeface="Symbol"/>
                        </a:rPr>
                        <a:t>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–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42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Нейтрон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      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939,55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1838,6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10</a:t>
                      </a:r>
                      <a:r>
                        <a:rPr lang="ru-RU" sz="900" baseline="30000"/>
                        <a:t>3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→ </a:t>
                      </a:r>
                      <a:r>
                        <a:rPr lang="en-US" sz="1400" i="1" dirty="0"/>
                        <a:t>p</a:t>
                      </a:r>
                      <a:r>
                        <a:rPr lang="en-US" sz="1400" dirty="0"/>
                        <a:t> + </a:t>
                      </a:r>
                      <a:r>
                        <a:rPr lang="en-US" sz="1400" i="1" dirty="0"/>
                        <a:t>e</a:t>
                      </a:r>
                      <a:r>
                        <a:rPr lang="en-US" sz="1400" baseline="30000" dirty="0"/>
                        <a:t>–</a:t>
                      </a:r>
                      <a:r>
                        <a:rPr lang="en-US" sz="1400" dirty="0"/>
                        <a:t> +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7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ru-RU" sz="1400" b="1"/>
                        <a:t>Г</a:t>
                      </a:r>
                      <a:endParaRPr lang="ru-RU" sz="1400"/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ru-RU" sz="1400" b="1"/>
                        <a:t>И</a:t>
                      </a:r>
                      <a:endParaRPr lang="ru-RU" sz="1400"/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ru-RU" sz="1400" b="1"/>
                        <a:t>П</a:t>
                      </a:r>
                      <a:endParaRPr lang="ru-RU" sz="1400"/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ru-RU" sz="1400" b="1"/>
                        <a:t>Е</a:t>
                      </a:r>
                      <a:endParaRPr lang="ru-RU" sz="1400"/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ru-RU" sz="1400" b="1"/>
                        <a:t>Р</a:t>
                      </a:r>
                      <a:endParaRPr lang="ru-RU" sz="1400"/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ru-RU" sz="1400" b="1"/>
                        <a:t>О</a:t>
                      </a:r>
                      <a:endParaRPr lang="ru-RU" sz="1400"/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ru-RU" sz="1400" b="1"/>
                        <a:t>Н</a:t>
                      </a:r>
                      <a:endParaRPr lang="ru-RU" sz="1400"/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ru-RU" sz="1400" b="1"/>
                        <a:t>Ы</a:t>
                      </a:r>
                      <a:endParaRPr lang="ru-RU" sz="14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5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Лямбда-гиперон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   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1115,4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2182,8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2,6·10</a:t>
                      </a:r>
                      <a:r>
                        <a:rPr lang="ru-RU" sz="900" baseline="30000"/>
                        <a:t>–10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→ </a:t>
                      </a:r>
                      <a:r>
                        <a:rPr lang="en-US" sz="1400" i="1" dirty="0"/>
                        <a:t>p </a:t>
                      </a:r>
                      <a:r>
                        <a:rPr lang="en-US" sz="1400" dirty="0"/>
                        <a:t>+ </a:t>
                      </a:r>
                      <a:r>
                        <a:rPr lang="en-US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en-US" sz="1400" baseline="30000" dirty="0"/>
                        <a:t>–</a:t>
                      </a:r>
                      <a:endParaRPr lang="en-US" sz="14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/>
                        <a:t>Сигма-гипероны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   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1189,4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2328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0,8·10</a:t>
                      </a:r>
                      <a:r>
                        <a:rPr lang="ru-RU" sz="900" baseline="30000"/>
                        <a:t>–10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→ </a:t>
                      </a:r>
                      <a:r>
                        <a:rPr lang="en-US" sz="1400" i="1" dirty="0"/>
                        <a:t>n + </a:t>
                      </a:r>
                      <a:r>
                        <a:rPr lang="en-US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en-US" sz="1400" baseline="30000" dirty="0"/>
                        <a:t>+</a:t>
                      </a:r>
                      <a:endParaRPr lang="en-US" sz="14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   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1179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2342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1,6·10</a:t>
                      </a:r>
                      <a:r>
                        <a:rPr lang="ru-RU" sz="900" baseline="30000"/>
                        <a:t>–10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→ </a:t>
                      </a:r>
                      <a:r>
                        <a:rPr lang="en-US" sz="1400" i="1" dirty="0"/>
                        <a:t>n + </a:t>
                      </a:r>
                      <a:r>
                        <a:rPr lang="en-US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en-US" sz="1400" baseline="30000" dirty="0"/>
                        <a:t>–</a:t>
                      </a:r>
                      <a:endParaRPr lang="en-US" sz="14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    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1192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2333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&lt;10</a:t>
                      </a:r>
                      <a:r>
                        <a:rPr lang="en-US" sz="900" baseline="30000"/>
                        <a:t>–14</a:t>
                      </a:r>
                      <a:endParaRPr lang="en-US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→ + γ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/>
                        <a:t>Кси-гипероны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   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1321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2585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1,7·10</a:t>
                      </a:r>
                      <a:r>
                        <a:rPr lang="ru-RU" sz="900" baseline="30000"/>
                        <a:t>–10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→ + </a:t>
                      </a:r>
                      <a:r>
                        <a:rPr lang="ru-RU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ru-RU" sz="1400" baseline="30000" dirty="0"/>
                        <a:t>–</a:t>
                      </a:r>
                      <a:endParaRPr lang="ru-RU" sz="14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6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   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1314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2572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3·10</a:t>
                      </a:r>
                      <a:r>
                        <a:rPr lang="ru-RU" sz="900" baseline="30000"/>
                        <a:t>–10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→ + </a:t>
                      </a:r>
                      <a:r>
                        <a:rPr lang="ru-RU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ru-RU" sz="1400" baseline="30000" dirty="0"/>
                        <a:t>0</a:t>
                      </a:r>
                      <a:endParaRPr lang="ru-RU" sz="1400" dirty="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77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Омега-гиперон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  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1675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3273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~10</a:t>
                      </a:r>
                      <a:r>
                        <a:rPr lang="ru-RU" sz="900" baseline="30000"/>
                        <a:t>–10</a:t>
                      </a:r>
                      <a:endParaRPr lang="ru-RU" sz="900"/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3/2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+1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0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/>
                        <a:t>–3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→ + </a:t>
                      </a:r>
                      <a:r>
                        <a:rPr lang="ru-RU" sz="1400" dirty="0">
                          <a:latin typeface="Times New Roman"/>
                          <a:sym typeface="Symbol"/>
                        </a:rPr>
                        <a:t></a:t>
                      </a:r>
                      <a:r>
                        <a:rPr lang="ru-RU" sz="1400" baseline="30000" dirty="0"/>
                        <a:t>0</a:t>
                      </a:r>
                      <a:r>
                        <a:rPr lang="ru-RU" sz="1400" dirty="0"/>
                        <a:t>, + </a:t>
                      </a:r>
                    </a:p>
                  </a:txBody>
                  <a:tcPr marL="21465" marR="21465" marT="14310" marB="143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025" name="AutoShape 1" descr="http://lib.kemtipp.ru/lib/27/48.files/image002.gif"/>
          <p:cNvSpPr>
            <a:spLocks noChangeAspect="1" noChangeArrowheads="1"/>
          </p:cNvSpPr>
          <p:nvPr/>
        </p:nvSpPr>
        <p:spPr bwMode="auto">
          <a:xfrm>
            <a:off x="0" y="0"/>
            <a:ext cx="152400" cy="1619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" name="AutoShape 2" descr="http://lib.kemtipp.ru/lib/27/48.files/image004.gif"/>
          <p:cNvSpPr>
            <a:spLocks noChangeAspect="1" noChangeArrowheads="1"/>
          </p:cNvSpPr>
          <p:nvPr/>
        </p:nvSpPr>
        <p:spPr bwMode="auto">
          <a:xfrm>
            <a:off x="0" y="0"/>
            <a:ext cx="152400" cy="219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AutoShape 3" descr="http://lib.kemtipp.ru/lib/27/48.files/image006.gif"/>
          <p:cNvSpPr>
            <a:spLocks noChangeAspect="1" noChangeArrowheads="1"/>
          </p:cNvSpPr>
          <p:nvPr/>
        </p:nvSpPr>
        <p:spPr bwMode="auto">
          <a:xfrm>
            <a:off x="0" y="0"/>
            <a:ext cx="219075" cy="266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lib.kemtipp.ru/lib/27/48.files/image008.gif"/>
          <p:cNvSpPr>
            <a:spLocks noChangeAspect="1" noChangeArrowheads="1"/>
          </p:cNvSpPr>
          <p:nvPr/>
        </p:nvSpPr>
        <p:spPr bwMode="auto">
          <a:xfrm>
            <a:off x="0" y="0"/>
            <a:ext cx="190500" cy="238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AutoShape 5" descr="http://lib.kemtipp.ru/lib/27/48.files/image010.gif"/>
          <p:cNvSpPr>
            <a:spLocks noChangeAspect="1" noChangeArrowheads="1"/>
          </p:cNvSpPr>
          <p:nvPr/>
        </p:nvSpPr>
        <p:spPr bwMode="auto">
          <a:xfrm>
            <a:off x="0" y="0"/>
            <a:ext cx="190500" cy="238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lib.kemtipp.ru/lib/27/48.files/image012.gif"/>
          <p:cNvSpPr>
            <a:spLocks noChangeAspect="1" noChangeArrowheads="1"/>
          </p:cNvSpPr>
          <p:nvPr/>
        </p:nvSpPr>
        <p:spPr bwMode="auto">
          <a:xfrm>
            <a:off x="0" y="0"/>
            <a:ext cx="219075" cy="266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AutoShape 7" descr="http://lib.kemtipp.ru/lib/27/48.files/image012.gif"/>
          <p:cNvSpPr>
            <a:spLocks noChangeAspect="1" noChangeArrowheads="1"/>
          </p:cNvSpPr>
          <p:nvPr/>
        </p:nvSpPr>
        <p:spPr bwMode="auto">
          <a:xfrm>
            <a:off x="0" y="0"/>
            <a:ext cx="219075" cy="266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://lib.kemtipp.ru/lib/27/48.files/image014.gif"/>
          <p:cNvSpPr>
            <a:spLocks noChangeAspect="1" noChangeArrowheads="1"/>
          </p:cNvSpPr>
          <p:nvPr/>
        </p:nvSpPr>
        <p:spPr bwMode="auto">
          <a:xfrm>
            <a:off x="0" y="0"/>
            <a:ext cx="2952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http://lib.kemtipp.ru/lib/27/48.files/image016.gif"/>
          <p:cNvSpPr>
            <a:spLocks noChangeAspect="1" noChangeArrowheads="1"/>
          </p:cNvSpPr>
          <p:nvPr/>
        </p:nvSpPr>
        <p:spPr bwMode="auto">
          <a:xfrm>
            <a:off x="0" y="0"/>
            <a:ext cx="3048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://lib.kemtipp.ru/lib/27/48.files/image018.gif"/>
          <p:cNvSpPr>
            <a:spLocks noChangeAspect="1" noChangeArrowheads="1"/>
          </p:cNvSpPr>
          <p:nvPr/>
        </p:nvSpPr>
        <p:spPr bwMode="auto">
          <a:xfrm>
            <a:off x="0" y="0"/>
            <a:ext cx="2667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5" name="AutoShape 11" descr="http://lib.kemtipp.ru/lib/27/48.files/image012.gif"/>
          <p:cNvSpPr>
            <a:spLocks noChangeAspect="1" noChangeArrowheads="1"/>
          </p:cNvSpPr>
          <p:nvPr/>
        </p:nvSpPr>
        <p:spPr bwMode="auto">
          <a:xfrm>
            <a:off x="0" y="0"/>
            <a:ext cx="219075" cy="266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http://lib.kemtipp.ru/lib/27/48.files/image020.gif"/>
          <p:cNvSpPr>
            <a:spLocks noChangeAspect="1" noChangeArrowheads="1"/>
          </p:cNvSpPr>
          <p:nvPr/>
        </p:nvSpPr>
        <p:spPr bwMode="auto">
          <a:xfrm>
            <a:off x="0" y="0"/>
            <a:ext cx="27622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7" name="AutoShape 13" descr="http://lib.kemtipp.ru/lib/27/48.files/image022.gif"/>
          <p:cNvSpPr>
            <a:spLocks noChangeAspect="1" noChangeArrowheads="1"/>
          </p:cNvSpPr>
          <p:nvPr/>
        </p:nvSpPr>
        <p:spPr bwMode="auto">
          <a:xfrm>
            <a:off x="0" y="0"/>
            <a:ext cx="27622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8" name="AutoShape 14" descr="http://lib.kemtipp.ru/lib/27/48.files/image024.gif"/>
          <p:cNvSpPr>
            <a:spLocks noChangeAspect="1" noChangeArrowheads="1"/>
          </p:cNvSpPr>
          <p:nvPr/>
        </p:nvSpPr>
        <p:spPr bwMode="auto">
          <a:xfrm>
            <a:off x="0" y="0"/>
            <a:ext cx="257175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9" name="AutoShape 15" descr="http://lib.kemtipp.ru/lib/27/48.files/image026.gif"/>
          <p:cNvSpPr>
            <a:spLocks noChangeAspect="1" noChangeArrowheads="1"/>
          </p:cNvSpPr>
          <p:nvPr/>
        </p:nvSpPr>
        <p:spPr bwMode="auto">
          <a:xfrm>
            <a:off x="0" y="0"/>
            <a:ext cx="142875" cy="152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http://lib.kemtipp.ru/lib/27/48.files/image028.gif"/>
          <p:cNvSpPr>
            <a:spLocks noChangeAspect="1" noChangeArrowheads="1"/>
          </p:cNvSpPr>
          <p:nvPr/>
        </p:nvSpPr>
        <p:spPr bwMode="auto">
          <a:xfrm>
            <a:off x="0" y="0"/>
            <a:ext cx="180975" cy="200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1" name="AutoShape 17" descr="http://lib.kemtipp.ru/lib/27/48.files/image030.gif"/>
          <p:cNvSpPr>
            <a:spLocks noChangeAspect="1" noChangeArrowheads="1"/>
          </p:cNvSpPr>
          <p:nvPr/>
        </p:nvSpPr>
        <p:spPr bwMode="auto">
          <a:xfrm>
            <a:off x="0" y="0"/>
            <a:ext cx="180975" cy="238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2" name="AutoShape 18" descr="http://lib.kemtipp.ru/lib/27/48.files/image032.gif"/>
          <p:cNvSpPr>
            <a:spLocks noChangeAspect="1" noChangeArrowheads="1"/>
          </p:cNvSpPr>
          <p:nvPr/>
        </p:nvSpPr>
        <p:spPr bwMode="auto">
          <a:xfrm>
            <a:off x="0" y="0"/>
            <a:ext cx="152400" cy="1619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3" name="AutoShape 19" descr="http://lib.kemtipp.ru/lib/27/48.files/image034.gif"/>
          <p:cNvSpPr>
            <a:spLocks noChangeAspect="1" noChangeArrowheads="1"/>
          </p:cNvSpPr>
          <p:nvPr/>
        </p:nvSpPr>
        <p:spPr bwMode="auto">
          <a:xfrm>
            <a:off x="0" y="0"/>
            <a:ext cx="152400" cy="200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4" name="AutoShape 20" descr="http://lib.kemtipp.ru/lib/27/48.files/image032.gif"/>
          <p:cNvSpPr>
            <a:spLocks noChangeAspect="1" noChangeArrowheads="1"/>
          </p:cNvSpPr>
          <p:nvPr/>
        </p:nvSpPr>
        <p:spPr bwMode="auto">
          <a:xfrm>
            <a:off x="0" y="0"/>
            <a:ext cx="152400" cy="1619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5" name="AutoShape 21" descr="http://lib.kemtipp.ru/lib/27/48.files/image008.gif"/>
          <p:cNvSpPr>
            <a:spLocks noChangeAspect="1" noChangeArrowheads="1"/>
          </p:cNvSpPr>
          <p:nvPr/>
        </p:nvSpPr>
        <p:spPr bwMode="auto">
          <a:xfrm>
            <a:off x="0" y="0"/>
            <a:ext cx="190500" cy="238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6" name="AutoShape 22" descr="http://lib.kemtipp.ru/lib/27/48.files/image036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7" name="AutoShape 23" descr="http://lib.kemtipp.ru/lib/27/48.files/image038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8" name="AutoShape 24" descr="http://lib.kemtipp.ru/lib/27/48.files/image036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9" name="AutoShape 25" descr="http://lib.kemtipp.ru/lib/27/48.files/image040.gif"/>
          <p:cNvSpPr>
            <a:spLocks noChangeAspect="1" noChangeArrowheads="1"/>
          </p:cNvSpPr>
          <p:nvPr/>
        </p:nvSpPr>
        <p:spPr bwMode="auto">
          <a:xfrm>
            <a:off x="0" y="0"/>
            <a:ext cx="2571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0" name="AutoShape 26" descr="http://lib.kemtipp.ru/lib/27/48.files/image042.gif"/>
          <p:cNvSpPr>
            <a:spLocks noChangeAspect="1" noChangeArrowheads="1"/>
          </p:cNvSpPr>
          <p:nvPr/>
        </p:nvSpPr>
        <p:spPr bwMode="auto">
          <a:xfrm>
            <a:off x="0" y="0"/>
            <a:ext cx="2571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1" name="AutoShape 27" descr="http://lib.kemtipp.ru/lib/27/48.files/image040.gif"/>
          <p:cNvSpPr>
            <a:spLocks noChangeAspect="1" noChangeArrowheads="1"/>
          </p:cNvSpPr>
          <p:nvPr/>
        </p:nvSpPr>
        <p:spPr bwMode="auto">
          <a:xfrm>
            <a:off x="0" y="0"/>
            <a:ext cx="2571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2" name="AutoShape 28" descr="http://lib.kemtipp.ru/lib/27/48.files/image044.gif"/>
          <p:cNvSpPr>
            <a:spLocks noChangeAspect="1" noChangeArrowheads="1"/>
          </p:cNvSpPr>
          <p:nvPr/>
        </p:nvSpPr>
        <p:spPr bwMode="auto">
          <a:xfrm>
            <a:off x="0" y="0"/>
            <a:ext cx="2571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3" name="AutoShape 29" descr="http://lib.kemtipp.ru/lib/27/48.files/image046.gif"/>
          <p:cNvSpPr>
            <a:spLocks noChangeAspect="1" noChangeArrowheads="1"/>
          </p:cNvSpPr>
          <p:nvPr/>
        </p:nvSpPr>
        <p:spPr bwMode="auto">
          <a:xfrm>
            <a:off x="0" y="0"/>
            <a:ext cx="2571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4" name="AutoShape 30" descr="http://lib.kemtipp.ru/lib/27/48.files/image044.gif"/>
          <p:cNvSpPr>
            <a:spLocks noChangeAspect="1" noChangeArrowheads="1"/>
          </p:cNvSpPr>
          <p:nvPr/>
        </p:nvSpPr>
        <p:spPr bwMode="auto">
          <a:xfrm>
            <a:off x="0" y="0"/>
            <a:ext cx="2571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5" name="AutoShape 31" descr="http://lib.kemtipp.ru/lib/27/48.files/image048.gif"/>
          <p:cNvSpPr>
            <a:spLocks noChangeAspect="1" noChangeArrowheads="1"/>
          </p:cNvSpPr>
          <p:nvPr/>
        </p:nvSpPr>
        <p:spPr bwMode="auto">
          <a:xfrm>
            <a:off x="0" y="0"/>
            <a:ext cx="23812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6" name="AutoShape 32" descr="http://lib.kemtipp.ru/lib/27/48.files/image050.gif"/>
          <p:cNvSpPr>
            <a:spLocks noChangeAspect="1" noChangeArrowheads="1"/>
          </p:cNvSpPr>
          <p:nvPr/>
        </p:nvSpPr>
        <p:spPr bwMode="auto">
          <a:xfrm>
            <a:off x="0" y="0"/>
            <a:ext cx="23812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7" name="AutoShape 33" descr="http://lib.kemtipp.ru/lib/27/48.files/image048.gif"/>
          <p:cNvSpPr>
            <a:spLocks noChangeAspect="1" noChangeArrowheads="1"/>
          </p:cNvSpPr>
          <p:nvPr/>
        </p:nvSpPr>
        <p:spPr bwMode="auto">
          <a:xfrm>
            <a:off x="0" y="0"/>
            <a:ext cx="23812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8" name="AutoShape 34" descr="http://lib.kemtipp.ru/lib/27/48.files/image036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9" name="AutoShape 35" descr="http://lib.kemtipp.ru/lib/27/48.files/image052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0" name="AutoShape 36" descr="http://lib.kemtipp.ru/lib/27/48.files/image054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1" name="AutoShape 37" descr="http://lib.kemtipp.ru/lib/27/48.files/image052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2" name="AutoShape 38" descr="http://lib.kemtipp.ru/lib/27/48.files/image036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3" name="AutoShape 39" descr="http://lib.kemtipp.ru/lib/27/48.files/image056.gif"/>
          <p:cNvSpPr>
            <a:spLocks noChangeAspect="1" noChangeArrowheads="1"/>
          </p:cNvSpPr>
          <p:nvPr/>
        </p:nvSpPr>
        <p:spPr bwMode="auto">
          <a:xfrm>
            <a:off x="0" y="0"/>
            <a:ext cx="2571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4" name="AutoShape 40" descr="http://lib.kemtipp.ru/lib/27/48.files/image058.gif"/>
          <p:cNvSpPr>
            <a:spLocks noChangeAspect="1" noChangeArrowheads="1"/>
          </p:cNvSpPr>
          <p:nvPr/>
        </p:nvSpPr>
        <p:spPr bwMode="auto">
          <a:xfrm>
            <a:off x="0" y="0"/>
            <a:ext cx="2571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5" name="AutoShape 41" descr="http://lib.kemtipp.ru/lib/27/48.files/image056.gif"/>
          <p:cNvSpPr>
            <a:spLocks noChangeAspect="1" noChangeArrowheads="1"/>
          </p:cNvSpPr>
          <p:nvPr/>
        </p:nvSpPr>
        <p:spPr bwMode="auto">
          <a:xfrm>
            <a:off x="0" y="0"/>
            <a:ext cx="2571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6" name="AutoShape 42" descr="http://lib.kemtipp.ru/lib/27/48.files/image036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7" name="AutoShape 43" descr="http://lib.kemtipp.ru/lib/27/48.files/image060.gif"/>
          <p:cNvSpPr>
            <a:spLocks noChangeAspect="1" noChangeArrowheads="1"/>
          </p:cNvSpPr>
          <p:nvPr/>
        </p:nvSpPr>
        <p:spPr bwMode="auto">
          <a:xfrm>
            <a:off x="0" y="0"/>
            <a:ext cx="2952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8" name="AutoShape 44" descr="http://lib.kemtipp.ru/lib/27/48.files/image062.gif"/>
          <p:cNvSpPr>
            <a:spLocks noChangeAspect="1" noChangeArrowheads="1"/>
          </p:cNvSpPr>
          <p:nvPr/>
        </p:nvSpPr>
        <p:spPr bwMode="auto">
          <a:xfrm>
            <a:off x="0" y="0"/>
            <a:ext cx="2952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9" name="AutoShape 45" descr="http://lib.kemtipp.ru/lib/27/48.files/image060.gif"/>
          <p:cNvSpPr>
            <a:spLocks noChangeAspect="1" noChangeArrowheads="1"/>
          </p:cNvSpPr>
          <p:nvPr/>
        </p:nvSpPr>
        <p:spPr bwMode="auto">
          <a:xfrm>
            <a:off x="0" y="0"/>
            <a:ext cx="2952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0" name="AutoShape 46" descr="http://lib.kemtipp.ru/lib/27/48.files/image052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1" name="AutoShape 47" descr="http://lib.kemtipp.ru/lib/27/48.files/image036.gif"/>
          <p:cNvSpPr>
            <a:spLocks noChangeAspect="1" noChangeArrowheads="1"/>
          </p:cNvSpPr>
          <p:nvPr/>
        </p:nvSpPr>
        <p:spPr bwMode="auto">
          <a:xfrm>
            <a:off x="0" y="0"/>
            <a:ext cx="2667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2" name="AutoShape 48" descr="http://lib.kemtipp.ru/lib/27/48.files/image018.gif"/>
          <p:cNvSpPr>
            <a:spLocks noChangeAspect="1" noChangeArrowheads="1"/>
          </p:cNvSpPr>
          <p:nvPr/>
        </p:nvSpPr>
        <p:spPr bwMode="auto">
          <a:xfrm>
            <a:off x="0" y="0"/>
            <a:ext cx="2667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68760"/>
            <a:ext cx="8379457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0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ocuments.infourok.ru/451ed430-cf21-4c27-b38a-47cce93b84f5/slide_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8028384" cy="602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57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066800"/>
          </a:xfrm>
        </p:spPr>
        <p:txBody>
          <a:bodyPr/>
          <a:lstStyle/>
          <a:p>
            <a:r>
              <a:rPr lang="ru-RU" dirty="0" smtClean="0"/>
              <a:t>Лептоны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85184"/>
            <a:ext cx="9144000" cy="17728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Лептоны</a:t>
            </a:r>
            <a:r>
              <a:rPr lang="ru-RU" dirty="0" smtClean="0"/>
              <a:t> (греч. </a:t>
            </a:r>
            <a:r>
              <a:rPr lang="ru-RU" dirty="0" err="1" smtClean="0"/>
              <a:t>λεπτός </a:t>
            </a:r>
            <a:r>
              <a:rPr lang="ru-RU" dirty="0" smtClean="0"/>
              <a:t>— лёгкий) — фундаментальные частицы с </a:t>
            </a:r>
            <a:r>
              <a:rPr lang="ru-RU" dirty="0" err="1" smtClean="0"/>
              <a:t>полуцелым</a:t>
            </a:r>
            <a:r>
              <a:rPr lang="ru-RU" dirty="0" smtClean="0"/>
              <a:t> спином, не участвующие в сильном взаимодействии.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58490" cy="3558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ru-RU" dirty="0" smtClean="0"/>
              <a:t>Адроны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Адроны</a:t>
            </a:r>
            <a:r>
              <a:rPr lang="ru-RU" dirty="0" smtClean="0"/>
              <a:t> (от </a:t>
            </a:r>
            <a:r>
              <a:rPr lang="ru-RU" dirty="0" err="1" smtClean="0"/>
              <a:t>др.-греч</a:t>
            </a:r>
            <a:r>
              <a:rPr lang="ru-RU" dirty="0" smtClean="0"/>
              <a:t>. </a:t>
            </a:r>
            <a:r>
              <a:rPr lang="ru-RU" dirty="0" err="1" smtClean="0"/>
              <a:t>ἁδρός </a:t>
            </a:r>
            <a:r>
              <a:rPr lang="ru-RU" dirty="0" smtClean="0"/>
              <a:t>«крупный», «массивный»; термин предложен советским физиком Л. Б. Окунем в 1962 году) — класс элементарных частиц, подверженных сильному взаимодействию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b="1" dirty="0" smtClean="0"/>
              <a:t>На текущий момент открыто более </a:t>
            </a:r>
          </a:p>
          <a:p>
            <a:pPr algn="ctr">
              <a:buNone/>
            </a:pPr>
            <a:r>
              <a:rPr lang="ru-RU" b="1" dirty="0" smtClean="0"/>
              <a:t>400 адронов!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documents.infourok.ru/a59ac8ec-8a41-4f72-92a6-10da987e718a/slide_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7776864" cy="5832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20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267" y="476672"/>
            <a:ext cx="8229600" cy="1066800"/>
          </a:xfrm>
        </p:spPr>
        <p:txBody>
          <a:bodyPr/>
          <a:lstStyle/>
          <a:p>
            <a:r>
              <a:rPr lang="ru-RU" dirty="0" smtClean="0"/>
              <a:t>Происхождение названия - кварк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276872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latin typeface="YS Text Optional"/>
              </a:rPr>
              <a:t>В </a:t>
            </a:r>
            <a:r>
              <a:rPr lang="ru-RU" sz="3200" dirty="0">
                <a:solidFill>
                  <a:srgbClr val="000000"/>
                </a:solidFill>
                <a:latin typeface="YS Text Optional"/>
              </a:rPr>
              <a:t>1964 году американский физик М. </a:t>
            </a:r>
            <a:r>
              <a:rPr lang="ru-RU" sz="3200" dirty="0" err="1">
                <a:solidFill>
                  <a:srgbClr val="000000"/>
                </a:solidFill>
                <a:latin typeface="YS Text Optional"/>
              </a:rPr>
              <a:t>Гелл</a:t>
            </a:r>
            <a:r>
              <a:rPr lang="ru-RU" sz="3200" dirty="0">
                <a:solidFill>
                  <a:srgbClr val="000000"/>
                </a:solidFill>
                <a:latin typeface="YS Text Optional"/>
              </a:rPr>
              <a:t>-Манн </a:t>
            </a:r>
            <a:r>
              <a:rPr lang="ru-RU" sz="3200" dirty="0" smtClean="0">
                <a:solidFill>
                  <a:srgbClr val="000000"/>
                </a:solidFill>
                <a:latin typeface="YS Text Optional"/>
              </a:rPr>
              <a:t>назвал новые частицы странным </a:t>
            </a:r>
            <a:r>
              <a:rPr lang="ru-RU" sz="3200" dirty="0">
                <a:solidFill>
                  <a:srgbClr val="000000"/>
                </a:solidFill>
                <a:latin typeface="YS Text Optional"/>
              </a:rPr>
              <a:t>словом «</a:t>
            </a:r>
            <a:r>
              <a:rPr lang="ru-RU" sz="3200" b="1" dirty="0">
                <a:solidFill>
                  <a:srgbClr val="FF0000"/>
                </a:solidFill>
                <a:latin typeface="YS Text Optional"/>
              </a:rPr>
              <a:t>кварк</a:t>
            </a:r>
            <a:r>
              <a:rPr lang="ru-RU" sz="3200" dirty="0">
                <a:solidFill>
                  <a:srgbClr val="000000"/>
                </a:solidFill>
                <a:latin typeface="YS Text Optional"/>
              </a:rPr>
              <a:t>», которое он позаимствовал из </a:t>
            </a:r>
            <a:r>
              <a:rPr lang="ru-RU" sz="3200" dirty="0" smtClean="0">
                <a:solidFill>
                  <a:srgbClr val="000000"/>
                </a:solidFill>
                <a:latin typeface="YS Text Optional"/>
              </a:rPr>
              <a:t>фразы </a:t>
            </a:r>
            <a:r>
              <a:rPr lang="ru-RU" sz="3200" dirty="0">
                <a:solidFill>
                  <a:srgbClr val="000000"/>
                </a:solidFill>
                <a:latin typeface="YS Text Optional"/>
              </a:rPr>
              <a:t>"Три кварка для мистера Марка" в романе писателя Дж. Джойса.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8390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/>
          <a:lstStyle/>
          <a:p>
            <a:r>
              <a:rPr lang="ru-RU" dirty="0" smtClean="0"/>
              <a:t>Кварки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76872"/>
            <a:ext cx="31318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Не наблюдаются в свободном состоянии.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Кварки являются точечными частицами вплоть до масштаба примерно 0,5×10</a:t>
            </a:r>
            <a:r>
              <a:rPr lang="ru-RU" sz="2000" baseline="30000" dirty="0" smtClean="0"/>
              <a:t>−19</a:t>
            </a:r>
            <a:r>
              <a:rPr lang="ru-RU" sz="2000" dirty="0" smtClean="0"/>
              <a:t> м, что примерно в 20 тысяч раз меньше размера протона.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Из кварков состоят адроны( например протон и нейтрон)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276872"/>
            <a:ext cx="5652120" cy="395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95536" y="126876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Кварк</a:t>
            </a:r>
            <a:r>
              <a:rPr lang="ru-RU" sz="2400" dirty="0" smtClean="0"/>
              <a:t> — фундаментальная частица, обладающая электрическим зарядом, кратным </a:t>
            </a:r>
            <a:r>
              <a:rPr lang="ru-RU" sz="2400" i="1" dirty="0" err="1" smtClean="0"/>
              <a:t>e</a:t>
            </a:r>
            <a:r>
              <a:rPr lang="ru-RU" sz="2400" dirty="0" smtClean="0"/>
              <a:t>/3,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68761"/>
            <a:ext cx="8568952" cy="443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1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1" y="484672"/>
            <a:ext cx="7169993" cy="637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93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14157</TotalTime>
  <Words>526</Words>
  <Application>Microsoft Office PowerPoint</Application>
  <PresentationFormat>Экран (4:3)</PresentationFormat>
  <Paragraphs>325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Georgia</vt:lpstr>
      <vt:lpstr>Symbol</vt:lpstr>
      <vt:lpstr>Times New Roman</vt:lpstr>
      <vt:lpstr>Trebuchet MS</vt:lpstr>
      <vt:lpstr>Wingdings 2</vt:lpstr>
      <vt:lpstr>YS Text Optional</vt:lpstr>
      <vt:lpstr>Городская</vt:lpstr>
      <vt:lpstr>Элементарные частицы</vt:lpstr>
      <vt:lpstr>Презентация PowerPoint</vt:lpstr>
      <vt:lpstr>Лептоны</vt:lpstr>
      <vt:lpstr>Адроны</vt:lpstr>
      <vt:lpstr>Презентация PowerPoint</vt:lpstr>
      <vt:lpstr>Происхождение названия - кварк</vt:lpstr>
      <vt:lpstr>Кварки</vt:lpstr>
      <vt:lpstr>Презентация PowerPoint</vt:lpstr>
      <vt:lpstr>Презентация PowerPoint</vt:lpstr>
      <vt:lpstr>Адроны - мезоны</vt:lpstr>
      <vt:lpstr>Адроны - барионы</vt:lpstr>
      <vt:lpstr>Презентация PowerPoint</vt:lpstr>
      <vt:lpstr>Презентация PowerPoint</vt:lpstr>
    </vt:vector>
  </TitlesOfParts>
  <Company>EC-ICS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Элементарные частицы</dc:title>
  <dc:creator>Пользователь Windows</dc:creator>
  <cp:lastModifiedBy>First</cp:lastModifiedBy>
  <cp:revision>56</cp:revision>
  <dcterms:created xsi:type="dcterms:W3CDTF">2011-04-29T09:12:03Z</dcterms:created>
  <dcterms:modified xsi:type="dcterms:W3CDTF">2022-04-23T09:39:10Z</dcterms:modified>
</cp:coreProperties>
</file>